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71"/>
    <a:srgbClr val="FFDE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1EA9F8-DC1C-44E9-9242-B4E0D3AA8FEB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946B98-9A80-4AF2-9E7B-CE05626D9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53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3073FD-F5BC-4810-88AC-DD57B5B11A37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E8CCF3F-C3CD-4C69-B1A4-0AEC96845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40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19363A-6749-4BF6-8941-3C6FC748B204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DA940D-BAC4-4322-B519-014AD5B10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33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159EB9C-D21D-4B59-885C-8AE75B3E6967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31A9662-6580-457B-B553-0D24E98C4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05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0FD42C-34F6-4492-9FE5-5B3E644C5E0E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71285E4-E093-4162-B242-7C46DA4F6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56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8648FC2-4D74-4CE8-BF86-F4840A3275A6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F30F023-1F9B-4A1B-B47E-CE2A2727A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45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DB54F1C-56CE-44B6-A460-29670E44EF52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0690BB-B404-4737-BA64-7FD786E541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8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CABD6D-1718-4564-AA0A-7D0A2181790B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60AC819-E64C-4CE9-9D10-176374D4A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54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DF29C6-21AF-4D33-98E0-27F095ADD701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6551FE-7768-4D3D-BAD5-F66FED2CA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57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263B747-F109-4AC6-BF1A-0E67DE04EC83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D394E23-0CCC-41FD-833A-5FD058EFD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7A5C82-A2E7-475A-9C69-56B11B4EEC98}" type="datetimeFigureOut">
              <a:rPr lang="ru-RU"/>
              <a:pPr>
                <a:defRPr/>
              </a:pPr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3A5E58-819E-4069-A2B7-6036B4E5E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23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12000">
              <a:srgbClr val="E6D78A"/>
            </a:gs>
            <a:gs pos="12000">
              <a:schemeClr val="accent6">
                <a:lumMod val="50000"/>
              </a:schemeClr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C00000"/>
            </a:gs>
            <a:gs pos="100000">
              <a:schemeClr val="accent6">
                <a:lumMod val="50000"/>
              </a:schemeClr>
            </a:gs>
            <a:gs pos="100000">
              <a:schemeClr val="accent6">
                <a:lumMod val="5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0" y="3429000"/>
            <a:ext cx="9144000" cy="3168650"/>
          </a:xfrm>
          <a:prstGeom prst="flowChartDocument">
            <a:avLst/>
          </a:prstGeom>
          <a:gradFill flip="none" rotWithShape="1">
            <a:gsLst>
              <a:gs pos="0">
                <a:srgbClr val="FFDA71">
                  <a:tint val="66000"/>
                  <a:satMod val="160000"/>
                </a:srgbClr>
              </a:gs>
              <a:gs pos="50000">
                <a:srgbClr val="FFDA71">
                  <a:tint val="44500"/>
                  <a:satMod val="160000"/>
                </a:srgbClr>
              </a:gs>
              <a:gs pos="100000">
                <a:srgbClr val="FFDA7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Блок-схема: документ 10"/>
          <p:cNvSpPr/>
          <p:nvPr/>
        </p:nvSpPr>
        <p:spPr>
          <a:xfrm rot="10800000">
            <a:off x="0" y="188913"/>
            <a:ext cx="9144000" cy="3240087"/>
          </a:xfrm>
          <a:prstGeom prst="flowChartDocument">
            <a:avLst/>
          </a:prstGeom>
          <a:gradFill flip="none" rotWithShape="1">
            <a:gsLst>
              <a:gs pos="0">
                <a:srgbClr val="FFDA71">
                  <a:tint val="66000"/>
                  <a:satMod val="160000"/>
                </a:srgbClr>
              </a:gs>
              <a:gs pos="50000">
                <a:srgbClr val="FFDA71">
                  <a:tint val="44500"/>
                  <a:satMod val="160000"/>
                </a:srgbClr>
              </a:gs>
              <a:gs pos="100000">
                <a:srgbClr val="FFDA71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" name="Рисунок 11" descr="63794594_023338097.png"/>
          <p:cNvPicPr>
            <a:picLocks noChangeAspect="1"/>
          </p:cNvPicPr>
          <p:nvPr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5400000">
            <a:off x="43831" y="-34666"/>
            <a:ext cx="768034" cy="791208"/>
          </a:xfrm>
          <a:prstGeom prst="rect">
            <a:avLst/>
          </a:prstGeom>
        </p:spPr>
      </p:pic>
      <p:pic>
        <p:nvPicPr>
          <p:cNvPr id="13" name="Рисунок 12" descr="63794594_023338097.png"/>
          <p:cNvPicPr>
            <a:picLocks noChangeAspect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5840720">
            <a:off x="8326477" y="6039205"/>
            <a:ext cx="768034" cy="7912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713" y="5084763"/>
            <a:ext cx="68407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Пестерева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Людмила Викторовна, </a:t>
            </a:r>
          </a:p>
          <a:p>
            <a:pPr algn="r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Учитель географии МБОУ «СОШ № 49»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41706" y="908720"/>
            <a:ext cx="68054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dirty="0" smtClean="0">
                <a:ln w="11430"/>
                <a:solidFill>
                  <a:schemeClr val="bg2">
                    <a:lumMod val="10000"/>
                  </a:schemeClr>
                </a:solidFill>
              </a:rPr>
              <a:t>Раздел: География Курганской области</a:t>
            </a:r>
            <a:endParaRPr lang="ru-RU" sz="2800" dirty="0">
              <a:ln w="11430"/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132856"/>
            <a:ext cx="7992887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dirty="0" smtClean="0">
                <a:ln w="11430"/>
                <a:solidFill>
                  <a:schemeClr val="bg2">
                    <a:lumMod val="10000"/>
                  </a:schemeClr>
                </a:solidFill>
              </a:rPr>
              <a:t>Тема: Полезные ископаемые Курганской области</a:t>
            </a:r>
            <a:endParaRPr lang="ru-RU" sz="4000" b="1" dirty="0">
              <a:ln w="11430"/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4096236"/>
            <a:ext cx="1909823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dirty="0" smtClean="0">
                <a:ln w="11430"/>
                <a:solidFill>
                  <a:schemeClr val="bg2">
                    <a:lumMod val="10000"/>
                  </a:schemeClr>
                </a:solidFill>
              </a:rPr>
              <a:t>8 класс</a:t>
            </a:r>
            <a:endParaRPr lang="ru-RU" sz="2800" dirty="0">
              <a:ln w="11430"/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836712"/>
            <a:ext cx="67504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latin typeface="Georgia" panose="02040502050405020303" pitchFamily="18" charset="0"/>
              </a:rPr>
              <a:t>Ничего на свете нет богаче</a:t>
            </a:r>
          </a:p>
          <a:p>
            <a:r>
              <a:rPr lang="ru-RU" sz="2800" i="1" dirty="0">
                <a:latin typeface="Georgia" panose="02040502050405020303" pitchFamily="18" charset="0"/>
              </a:rPr>
              <a:t>Недр земных, что нам принадлежат.</a:t>
            </a:r>
          </a:p>
          <a:p>
            <a:r>
              <a:rPr lang="ru-RU" sz="2800" i="1" dirty="0">
                <a:latin typeface="Georgia" panose="02040502050405020303" pitchFamily="18" charset="0"/>
              </a:rPr>
              <a:t>С сотворенья мира, не иначе</a:t>
            </a:r>
          </a:p>
          <a:p>
            <a:r>
              <a:rPr lang="ru-RU" sz="2800" i="1" dirty="0">
                <a:latin typeface="Georgia" panose="02040502050405020303" pitchFamily="18" charset="0"/>
              </a:rPr>
              <a:t>Эти клады под землей лежат</a:t>
            </a:r>
            <a:r>
              <a:rPr lang="ru-RU" sz="2800" i="1" dirty="0" smtClean="0">
                <a:latin typeface="Georgia" panose="02040502050405020303" pitchFamily="18" charset="0"/>
              </a:rPr>
              <a:t>.</a:t>
            </a:r>
          </a:p>
          <a:p>
            <a:endParaRPr lang="ru-RU" sz="2800" i="1" dirty="0">
              <a:latin typeface="Georgia" panose="02040502050405020303" pitchFamily="18" charset="0"/>
            </a:endParaRPr>
          </a:p>
          <a:p>
            <a:pPr algn="r"/>
            <a:r>
              <a:rPr lang="ru-RU" sz="2800" i="1" dirty="0">
                <a:latin typeface="Georgia" panose="02040502050405020303" pitchFamily="18" charset="0"/>
              </a:rPr>
              <a:t>С. </a:t>
            </a:r>
            <a:r>
              <a:rPr lang="ru-RU" sz="2800" i="1" dirty="0" err="1">
                <a:latin typeface="Georgia" panose="02040502050405020303" pitchFamily="18" charset="0"/>
              </a:rPr>
              <a:t>Щепачев</a:t>
            </a:r>
            <a:endParaRPr lang="ru-RU" sz="2800" i="1" dirty="0">
              <a:latin typeface="Georgia" panose="02040502050405020303" pitchFamily="18" charset="0"/>
            </a:endParaRPr>
          </a:p>
        </p:txBody>
      </p:sp>
      <p:pic>
        <p:nvPicPr>
          <p:cNvPr id="28674" name="Picture 2" descr="http://img1.liveinternet.ru/images/attach/c/1/59/67/59067026_Halced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39884"/>
            <a:ext cx="5868144" cy="391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39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Вспомните, что такое полезные ископаемые?</a:t>
            </a:r>
          </a:p>
          <a:p>
            <a:r>
              <a:rPr lang="ru-RU" dirty="0" smtClean="0"/>
              <a:t>Какие бывают полезные ископаемые по своему происхождению?</a:t>
            </a:r>
          </a:p>
          <a:p>
            <a:r>
              <a:rPr lang="ru-RU" dirty="0" smtClean="0"/>
              <a:t>Вспомните основные закономерности размещения полезных ископаемых, их зависимость от тектонических элементов земной коры.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52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M:\Школа\География\Краеведение\Геологическая карт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6632"/>
            <a:ext cx="7164288" cy="475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260" y="4869160"/>
            <a:ext cx="8640960" cy="1143000"/>
          </a:xfrm>
        </p:spPr>
        <p:txBody>
          <a:bodyPr/>
          <a:lstStyle/>
          <a:p>
            <a:r>
              <a:rPr lang="ru-RU" sz="2000" dirty="0" smtClean="0"/>
              <a:t>Сложное геологическое развитие и строение, разнообразие горных пород объясняют тот факт, что на территории Курганской области сформировались комплексы полезных ископаемых первого этажа – складчатого фундамента и второго – осадочного чехла. Минеральные ресурсы складчатого основания перекрыты мощным чехлом </a:t>
            </a:r>
            <a:r>
              <a:rPr lang="ru-RU" sz="2000" dirty="0" err="1" smtClean="0"/>
              <a:t>мезокайнозойских</a:t>
            </a:r>
            <a:r>
              <a:rPr lang="ru-RU" sz="2000" dirty="0" smtClean="0"/>
              <a:t> отложений.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393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520280"/>
          </a:xfrm>
        </p:spPr>
        <p:txBody>
          <a:bodyPr/>
          <a:lstStyle/>
          <a:p>
            <a:r>
              <a:rPr lang="ru-RU" sz="3600" dirty="0" smtClean="0"/>
              <a:t>По карте «Полезные ископаемые Курганской области» определите, какие полезные ископаемые есть на территории Курганской области.</a:t>
            </a:r>
            <a:br>
              <a:rPr lang="ru-RU" sz="3600" dirty="0" smtClean="0"/>
            </a:br>
            <a:r>
              <a:rPr lang="ru-RU" dirty="0"/>
              <a:t/>
            </a:r>
            <a:br>
              <a:rPr lang="ru-RU" dirty="0"/>
            </a:br>
            <a:endParaRPr lang="ru-RU" i="1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5373216"/>
            <a:ext cx="8229600" cy="936104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200" i="1" dirty="0" smtClean="0"/>
              <a:t>Источник: Приложение 1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13051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По данным материалов Департамента природных ресурсов и охраны окружающей среды курганской области: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Государственными и территориальными балансами запасов полезных ископаемых Курганской области учтены запасы 19 видов полезных </a:t>
            </a:r>
            <a:r>
              <a:rPr lang="ru-RU" sz="2000" dirty="0" smtClean="0"/>
              <a:t>ископаемых</a:t>
            </a:r>
          </a:p>
          <a:p>
            <a:pPr algn="just"/>
            <a:r>
              <a:rPr lang="ru-RU" sz="2000" dirty="0" smtClean="0"/>
              <a:t>Из них </a:t>
            </a:r>
            <a:r>
              <a:rPr lang="ru-RU" sz="2000" dirty="0"/>
              <a:t>11 видов отнесено к компетенции федеральных органов государственной власти Российской Федерации: уран, бокситы, </a:t>
            </a:r>
            <a:r>
              <a:rPr lang="ru-RU" sz="2000" dirty="0" err="1"/>
              <a:t>бентонитовые</a:t>
            </a:r>
            <a:r>
              <a:rPr lang="ru-RU" sz="2000" dirty="0"/>
              <a:t> глины, формовочные пески, стекольные пески, минеральные краски, </a:t>
            </a:r>
            <a:r>
              <a:rPr lang="ru-RU" sz="2000" dirty="0" err="1"/>
              <a:t>камнесамоцветное</a:t>
            </a:r>
            <a:r>
              <a:rPr lang="ru-RU" sz="2000" dirty="0"/>
              <a:t> сырье, сульфат натрия, минеральные подземные воды, пресные подземные воды, лечебные грязи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7 видов общераспространенных полезных ископаемых отнесено к компетенции органов государственной власти Курганской области: строительный камень, представленный магматическими породами (кварцевыми порфирами, липаритами и базальтами), строительные пески, песчано-гравийные породы, кирпично-черепичные глины, керамзитовые глины, трепел, торф, сапропели.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595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Кроме перечисленных </a:t>
            </a:r>
            <a:r>
              <a:rPr lang="ru-RU" sz="2800" dirty="0" smtClean="0"/>
              <a:t>полезных </a:t>
            </a:r>
            <a:r>
              <a:rPr lang="ru-RU" sz="2800" dirty="0"/>
              <a:t>ископаемых на территории Курганской области выявлены месторождения и проявления железных руд, вольфрам-молибденовое рудопроявление, проявления титан-циркониевых россыпей, ресурсы скандия, редкоземельных элементов, ведутся поиски углеводородного сырья.</a:t>
            </a:r>
            <a:endParaRPr lang="ru-RU" sz="2800" dirty="0"/>
          </a:p>
        </p:txBody>
      </p:sp>
      <p:pic>
        <p:nvPicPr>
          <p:cNvPr id="41986" name="Picture 2" descr="http://www.priroda.kurganobl.ru/assets/images/photo/nedra/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" y="3573017"/>
            <a:ext cx="9141960" cy="32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2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143000"/>
          </a:xfrm>
        </p:spPr>
        <p:txBody>
          <a:bodyPr/>
          <a:lstStyle/>
          <a:p>
            <a:r>
              <a:rPr lang="ru-RU" sz="3600" b="1" u="sng" dirty="0" smtClean="0"/>
              <a:t>Задание</a:t>
            </a:r>
            <a:r>
              <a:rPr lang="ru-RU" sz="3600" dirty="0" smtClean="0"/>
              <a:t>: </a:t>
            </a:r>
            <a:r>
              <a:rPr lang="ru-RU" sz="2800" b="1" i="1" dirty="0" smtClean="0"/>
              <a:t>Составьте таблицу «Полезные ископаемые Курганской области», используя Приложения 1-3</a:t>
            </a:r>
            <a:endParaRPr lang="ru-RU" sz="2800" b="1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203937"/>
              </p:ext>
            </p:extLst>
          </p:nvPr>
        </p:nvGraphicFramePr>
        <p:xfrm>
          <a:off x="467544" y="3356992"/>
          <a:ext cx="8229600" cy="2804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Полезные ископаемые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Количество месторождений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Главные месторождения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Как используются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2"/>
          <p:cNvSpPr txBox="1">
            <a:spLocks/>
          </p:cNvSpPr>
          <p:nvPr/>
        </p:nvSpPr>
        <p:spPr>
          <a:xfrm>
            <a:off x="467544" y="260648"/>
            <a:ext cx="4248472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600" b="1" dirty="0" smtClean="0"/>
              <a:t>Работа в группах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28523785"/>
      </p:ext>
    </p:extLst>
  </p:cSld>
  <p:clrMapOvr>
    <a:masterClrMapping/>
  </p:clrMapOvr>
</p:sld>
</file>

<file path=ppt/theme/theme1.xml><?xml version="1.0" encoding="utf-8"?>
<a:theme xmlns:a="http://schemas.openxmlformats.org/drawingml/2006/main" name="Фокина Л. П. Шаблон ОСЕННИ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ОСЕННИЙ</Template>
  <TotalTime>76</TotalTime>
  <Words>329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Monotype Corsiva</vt:lpstr>
      <vt:lpstr>Фокина Л. П. Шаблон ОСЕННИЙ</vt:lpstr>
      <vt:lpstr>Презентация PowerPoint</vt:lpstr>
      <vt:lpstr>Презентация PowerPoint</vt:lpstr>
      <vt:lpstr>Актуализация знаний:</vt:lpstr>
      <vt:lpstr>Сложное геологическое развитие и строение, разнообразие горных пород объясняют тот факт, что на территории Курганской области сформировались комплексы полезных ископаемых первого этажа – складчатого фундамента и второго – осадочного чехла. Минеральные ресурсы складчатого основания перекрыты мощным чехлом мезокайнозойских отложений.</vt:lpstr>
      <vt:lpstr>По карте «Полезные ископаемые Курганской области» определите, какие полезные ископаемые есть на территории Курганской области.  </vt:lpstr>
      <vt:lpstr>По данным материалов Департамента природных ресурсов и охраны окружающей среды курганской области:</vt:lpstr>
      <vt:lpstr>Кроме перечисленных полезных ископаемых на территории Курганской области выявлены месторождения и проявления железных руд, вольфрам-молибденовое рудопроявление, проявления титан-циркониевых россыпей, ресурсы скандия, редкоземельных элементов, ведутся поиски углеводородного сырья.</vt:lpstr>
      <vt:lpstr>Задание: Составьте таблицу «Полезные ископаемые Курганской области», используя Приложения 1-3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2016-03-24T15:33:10Z</dcterms:created>
  <dcterms:modified xsi:type="dcterms:W3CDTF">2016-03-24T16:49:10Z</dcterms:modified>
</cp:coreProperties>
</file>