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 id="266" r:id="rId12"/>
    <p:sldId id="270" r:id="rId13"/>
    <p:sldId id="271" r:id="rId14"/>
    <p:sldId id="272" r:id="rId15"/>
    <p:sldId id="273" r:id="rId16"/>
    <p:sldId id="268" r:id="rId17"/>
    <p:sldId id="269" r:id="rId18"/>
    <p:sldId id="267" r:id="rId19"/>
    <p:sldId id="274" r:id="rId20"/>
    <p:sldId id="275" r:id="rId21"/>
    <p:sldId id="276" r:id="rId22"/>
    <p:sldId id="277" r:id="rId23"/>
    <p:sldId id="278" r:id="rId24"/>
    <p:sldId id="280" r:id="rId25"/>
    <p:sldId id="281" r:id="rId26"/>
    <p:sldId id="282" r:id="rId27"/>
    <p:sldId id="283" r:id="rId28"/>
    <p:sldId id="284" r:id="rId29"/>
    <p:sldId id="286" r:id="rId30"/>
    <p:sldId id="287" r:id="rId31"/>
    <p:sldId id="28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44CC"/>
    <a:srgbClr val="151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5A94CD8-96B9-4DCE-AA89-94FBAA2E64D8}"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EC2937-65C3-41CD-ABA2-C52CF13BB1E0}" type="slidenum">
              <a:rPr lang="ru-RU" smtClean="0"/>
              <a:t>‹#›</a:t>
            </a:fld>
            <a:endParaRPr lang="ru-RU"/>
          </a:p>
        </p:txBody>
      </p:sp>
    </p:spTree>
    <p:extLst>
      <p:ext uri="{BB962C8B-B14F-4D97-AF65-F5344CB8AC3E}">
        <p14:creationId xmlns:p14="http://schemas.microsoft.com/office/powerpoint/2010/main" val="396720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A94CD8-96B9-4DCE-AA89-94FBAA2E64D8}"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EC2937-65C3-41CD-ABA2-C52CF13BB1E0}" type="slidenum">
              <a:rPr lang="ru-RU" smtClean="0"/>
              <a:t>‹#›</a:t>
            </a:fld>
            <a:endParaRPr lang="ru-RU"/>
          </a:p>
        </p:txBody>
      </p:sp>
    </p:spTree>
    <p:extLst>
      <p:ext uri="{BB962C8B-B14F-4D97-AF65-F5344CB8AC3E}">
        <p14:creationId xmlns:p14="http://schemas.microsoft.com/office/powerpoint/2010/main" val="29510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A94CD8-96B9-4DCE-AA89-94FBAA2E64D8}"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EC2937-65C3-41CD-ABA2-C52CF13BB1E0}" type="slidenum">
              <a:rPr lang="ru-RU" smtClean="0"/>
              <a:t>‹#›</a:t>
            </a:fld>
            <a:endParaRPr lang="ru-RU"/>
          </a:p>
        </p:txBody>
      </p:sp>
    </p:spTree>
    <p:extLst>
      <p:ext uri="{BB962C8B-B14F-4D97-AF65-F5344CB8AC3E}">
        <p14:creationId xmlns:p14="http://schemas.microsoft.com/office/powerpoint/2010/main" val="302397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A94CD8-96B9-4DCE-AA89-94FBAA2E64D8}"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EC2937-65C3-41CD-ABA2-C52CF13BB1E0}" type="slidenum">
              <a:rPr lang="ru-RU" smtClean="0"/>
              <a:t>‹#›</a:t>
            </a:fld>
            <a:endParaRPr lang="ru-RU"/>
          </a:p>
        </p:txBody>
      </p:sp>
    </p:spTree>
    <p:extLst>
      <p:ext uri="{BB962C8B-B14F-4D97-AF65-F5344CB8AC3E}">
        <p14:creationId xmlns:p14="http://schemas.microsoft.com/office/powerpoint/2010/main" val="417582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A94CD8-96B9-4DCE-AA89-94FBAA2E64D8}"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EC2937-65C3-41CD-ABA2-C52CF13BB1E0}" type="slidenum">
              <a:rPr lang="ru-RU" smtClean="0"/>
              <a:t>‹#›</a:t>
            </a:fld>
            <a:endParaRPr lang="ru-RU"/>
          </a:p>
        </p:txBody>
      </p:sp>
    </p:spTree>
    <p:extLst>
      <p:ext uri="{BB962C8B-B14F-4D97-AF65-F5344CB8AC3E}">
        <p14:creationId xmlns:p14="http://schemas.microsoft.com/office/powerpoint/2010/main" val="273227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5A94CD8-96B9-4DCE-AA89-94FBAA2E64D8}" type="datetimeFigureOut">
              <a:rPr lang="ru-RU" smtClean="0"/>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EC2937-65C3-41CD-ABA2-C52CF13BB1E0}" type="slidenum">
              <a:rPr lang="ru-RU" smtClean="0"/>
              <a:t>‹#›</a:t>
            </a:fld>
            <a:endParaRPr lang="ru-RU"/>
          </a:p>
        </p:txBody>
      </p:sp>
    </p:spTree>
    <p:extLst>
      <p:ext uri="{BB962C8B-B14F-4D97-AF65-F5344CB8AC3E}">
        <p14:creationId xmlns:p14="http://schemas.microsoft.com/office/powerpoint/2010/main" val="110552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5A94CD8-96B9-4DCE-AA89-94FBAA2E64D8}" type="datetimeFigureOut">
              <a:rPr lang="ru-RU" smtClean="0"/>
              <a:t>17.04.2014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EC2937-65C3-41CD-ABA2-C52CF13BB1E0}" type="slidenum">
              <a:rPr lang="ru-RU" smtClean="0"/>
              <a:t>‹#›</a:t>
            </a:fld>
            <a:endParaRPr lang="ru-RU"/>
          </a:p>
        </p:txBody>
      </p:sp>
    </p:spTree>
    <p:extLst>
      <p:ext uri="{BB962C8B-B14F-4D97-AF65-F5344CB8AC3E}">
        <p14:creationId xmlns:p14="http://schemas.microsoft.com/office/powerpoint/2010/main" val="291920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5A94CD8-96B9-4DCE-AA89-94FBAA2E64D8}" type="datetimeFigureOut">
              <a:rPr lang="ru-RU" smtClean="0"/>
              <a:t>17.04.2014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EC2937-65C3-41CD-ABA2-C52CF13BB1E0}" type="slidenum">
              <a:rPr lang="ru-RU" smtClean="0"/>
              <a:t>‹#›</a:t>
            </a:fld>
            <a:endParaRPr lang="ru-RU"/>
          </a:p>
        </p:txBody>
      </p:sp>
    </p:spTree>
    <p:extLst>
      <p:ext uri="{BB962C8B-B14F-4D97-AF65-F5344CB8AC3E}">
        <p14:creationId xmlns:p14="http://schemas.microsoft.com/office/powerpoint/2010/main" val="47860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A94CD8-96B9-4DCE-AA89-94FBAA2E64D8}" type="datetimeFigureOut">
              <a:rPr lang="ru-RU" smtClean="0"/>
              <a:t>17.04.2014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EC2937-65C3-41CD-ABA2-C52CF13BB1E0}" type="slidenum">
              <a:rPr lang="ru-RU" smtClean="0"/>
              <a:t>‹#›</a:t>
            </a:fld>
            <a:endParaRPr lang="ru-RU"/>
          </a:p>
        </p:txBody>
      </p:sp>
    </p:spTree>
    <p:extLst>
      <p:ext uri="{BB962C8B-B14F-4D97-AF65-F5344CB8AC3E}">
        <p14:creationId xmlns:p14="http://schemas.microsoft.com/office/powerpoint/2010/main" val="38637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A94CD8-96B9-4DCE-AA89-94FBAA2E64D8}" type="datetimeFigureOut">
              <a:rPr lang="ru-RU" smtClean="0"/>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EC2937-65C3-41CD-ABA2-C52CF13BB1E0}" type="slidenum">
              <a:rPr lang="ru-RU" smtClean="0"/>
              <a:t>‹#›</a:t>
            </a:fld>
            <a:endParaRPr lang="ru-RU"/>
          </a:p>
        </p:txBody>
      </p:sp>
    </p:spTree>
    <p:extLst>
      <p:ext uri="{BB962C8B-B14F-4D97-AF65-F5344CB8AC3E}">
        <p14:creationId xmlns:p14="http://schemas.microsoft.com/office/powerpoint/2010/main" val="17800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A94CD8-96B9-4DCE-AA89-94FBAA2E64D8}" type="datetimeFigureOut">
              <a:rPr lang="ru-RU" smtClean="0"/>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EC2937-65C3-41CD-ABA2-C52CF13BB1E0}" type="slidenum">
              <a:rPr lang="ru-RU" smtClean="0"/>
              <a:t>‹#›</a:t>
            </a:fld>
            <a:endParaRPr lang="ru-RU"/>
          </a:p>
        </p:txBody>
      </p:sp>
    </p:spTree>
    <p:extLst>
      <p:ext uri="{BB962C8B-B14F-4D97-AF65-F5344CB8AC3E}">
        <p14:creationId xmlns:p14="http://schemas.microsoft.com/office/powerpoint/2010/main" val="91427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chemeClr val="bg1"/>
            </a:gs>
            <a:gs pos="32000">
              <a:srgbClr val="0044CC"/>
            </a:gs>
            <a:gs pos="58000">
              <a:srgbClr val="0000FF"/>
            </a:gs>
            <a:gs pos="77000">
              <a:srgbClr val="FF0000"/>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94CD8-96B9-4DCE-AA89-94FBAA2E64D8}" type="datetimeFigureOut">
              <a:rPr lang="ru-RU" smtClean="0"/>
              <a:t>17.04.2014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C2937-65C3-41CD-ABA2-C52CF13BB1E0}" type="slidenum">
              <a:rPr lang="ru-RU" smtClean="0"/>
              <a:t>‹#›</a:t>
            </a:fld>
            <a:endParaRPr lang="ru-RU"/>
          </a:p>
        </p:txBody>
      </p:sp>
    </p:spTree>
    <p:extLst>
      <p:ext uri="{BB962C8B-B14F-4D97-AF65-F5344CB8AC3E}">
        <p14:creationId xmlns:p14="http://schemas.microsoft.com/office/powerpoint/2010/main" val="2953637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9" y="0"/>
            <a:ext cx="9148069" cy="6858000"/>
          </a:xfrm>
        </p:spPr>
      </p:pic>
      <p:sp>
        <p:nvSpPr>
          <p:cNvPr id="4" name="Заголовок 3"/>
          <p:cNvSpPr>
            <a:spLocks noGrp="1"/>
          </p:cNvSpPr>
          <p:nvPr>
            <p:ph type="title"/>
          </p:nvPr>
        </p:nvSpPr>
        <p:spPr>
          <a:xfrm>
            <a:off x="457200" y="274638"/>
            <a:ext cx="8229600" cy="6178698"/>
          </a:xfrm>
        </p:spPr>
        <p:txBody>
          <a:bodyPr>
            <a:normAutofit fontScale="90000"/>
          </a:bodyPr>
          <a:lstStyle/>
          <a:p>
            <a:pPr>
              <a:lnSpc>
                <a:spcPct val="150000"/>
              </a:lnSpc>
            </a:pPr>
            <a:r>
              <a:rPr lang="ru-RU" sz="9600" b="1" dirty="0" smtClean="0"/>
              <a:t>Путешествие </a:t>
            </a:r>
            <a:br>
              <a:rPr lang="ru-RU" sz="9600" b="1" dirty="0" smtClean="0"/>
            </a:br>
            <a:r>
              <a:rPr lang="ru-RU" sz="9600" b="1" dirty="0" smtClean="0"/>
              <a:t>по </a:t>
            </a:r>
            <a:br>
              <a:rPr lang="ru-RU" sz="9600" b="1" dirty="0" smtClean="0"/>
            </a:br>
            <a:r>
              <a:rPr lang="ru-RU" sz="9600" b="1" dirty="0" smtClean="0"/>
              <a:t>Крыму</a:t>
            </a:r>
            <a:endParaRPr lang="ru-RU" sz="9600" b="1" dirty="0"/>
          </a:p>
        </p:txBody>
      </p:sp>
    </p:spTree>
    <p:extLst>
      <p:ext uri="{BB962C8B-B14F-4D97-AF65-F5344CB8AC3E}">
        <p14:creationId xmlns:p14="http://schemas.microsoft.com/office/powerpoint/2010/main" val="80923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178698"/>
          </a:xfrm>
        </p:spPr>
        <p:txBody>
          <a:bodyPr>
            <a:normAutofit fontScale="90000"/>
          </a:bodyPr>
          <a:lstStyle/>
          <a:p>
            <a:r>
              <a:rPr lang="ru-RU" sz="2200" b="1" i="1" dirty="0" smtClean="0"/>
              <a:t/>
            </a:r>
            <a:br>
              <a:rPr lang="ru-RU" sz="2200" b="1" i="1" dirty="0" smtClean="0"/>
            </a:br>
            <a:r>
              <a:rPr lang="ru-RU" sz="2200" i="1" dirty="0"/>
              <a:t/>
            </a:r>
            <a:br>
              <a:rPr lang="ru-RU" sz="2200" i="1" dirty="0"/>
            </a:br>
            <a:r>
              <a:rPr lang="ru-RU" sz="2200" dirty="0" smtClean="0"/>
              <a:t/>
            </a:r>
            <a:br>
              <a:rPr lang="ru-RU" sz="2200" dirty="0" smtClean="0"/>
            </a:br>
            <a:r>
              <a:rPr lang="ru-RU" sz="2200" b="1" dirty="0"/>
              <a:t>Восстань из пепла, Севастополь, </a:t>
            </a:r>
            <a:r>
              <a:rPr lang="ru-RU" sz="2200" b="1" dirty="0" smtClean="0"/>
              <a:t/>
            </a:r>
            <a:br>
              <a:rPr lang="ru-RU" sz="2200" b="1" dirty="0" smtClean="0"/>
            </a:br>
            <a:r>
              <a:rPr lang="ru-RU" sz="2200" b="1" dirty="0"/>
              <a:t>Герой, прославленный навек! </a:t>
            </a:r>
            <a:r>
              <a:rPr lang="ru-RU" sz="2200" b="1" dirty="0" smtClean="0"/>
              <a:t/>
            </a:r>
            <a:br>
              <a:rPr lang="ru-RU" sz="2200" b="1" dirty="0" smtClean="0"/>
            </a:br>
            <a:r>
              <a:rPr lang="ru-RU" sz="2200" b="1" dirty="0"/>
              <a:t>Твой каждый уцелевший тополь </a:t>
            </a:r>
            <a:r>
              <a:rPr lang="ru-RU" sz="2200" b="1" dirty="0" smtClean="0"/>
              <a:t/>
            </a:r>
            <a:br>
              <a:rPr lang="ru-RU" sz="2200" b="1" dirty="0" smtClean="0"/>
            </a:br>
            <a:r>
              <a:rPr lang="ru-RU" sz="2200" b="1" dirty="0"/>
              <a:t>Взлелеет русский человек. </a:t>
            </a:r>
            <a:r>
              <a:rPr lang="ru-RU" sz="2200" b="1" dirty="0" smtClean="0"/>
              <a:t/>
            </a:r>
            <a:br>
              <a:rPr lang="ru-RU" sz="2200" b="1" dirty="0" smtClean="0"/>
            </a:br>
            <a:r>
              <a:rPr lang="ru-RU" sz="2200" b="1" dirty="0" smtClean="0"/>
              <a:t/>
            </a:r>
            <a:br>
              <a:rPr lang="ru-RU" sz="2200" b="1" dirty="0" smtClean="0"/>
            </a:br>
            <a:r>
              <a:rPr lang="ru-RU" sz="2200" b="1" dirty="0"/>
              <a:t/>
            </a:r>
            <a:br>
              <a:rPr lang="ru-RU" sz="2200" b="1" dirty="0"/>
            </a:br>
            <a:r>
              <a:rPr lang="ru-RU" sz="2200" b="1" dirty="0" smtClean="0"/>
              <a:t/>
            </a:r>
            <a:br>
              <a:rPr lang="ru-RU" sz="2200" b="1" dirty="0" smtClean="0"/>
            </a:br>
            <a:r>
              <a:rPr lang="ru-RU" sz="2200" b="1" dirty="0">
                <a:solidFill>
                  <a:schemeClr val="bg1"/>
                </a:solidFill>
              </a:rPr>
              <a:t>Те камни, где ступал Нахимов, </a:t>
            </a:r>
            <a:r>
              <a:rPr lang="ru-RU" sz="2200" b="1" dirty="0" smtClean="0">
                <a:solidFill>
                  <a:schemeClr val="bg1"/>
                </a:solidFill>
              </a:rPr>
              <a:t/>
            </a:r>
            <a:br>
              <a:rPr lang="ru-RU" sz="2200" b="1" dirty="0" smtClean="0">
                <a:solidFill>
                  <a:schemeClr val="bg1"/>
                </a:solidFill>
              </a:rPr>
            </a:br>
            <a:r>
              <a:rPr lang="ru-RU" sz="2200" b="1" dirty="0">
                <a:solidFill>
                  <a:schemeClr val="bg1"/>
                </a:solidFill>
              </a:rPr>
              <a:t>Нам стали дороги вдвойне, </a:t>
            </a:r>
            <a:r>
              <a:rPr lang="ru-RU" sz="2200" b="1" dirty="0" smtClean="0">
                <a:solidFill>
                  <a:schemeClr val="bg1"/>
                </a:solidFill>
              </a:rPr>
              <a:t/>
            </a:r>
            <a:br>
              <a:rPr lang="ru-RU" sz="2200" b="1" dirty="0" smtClean="0">
                <a:solidFill>
                  <a:schemeClr val="bg1"/>
                </a:solidFill>
              </a:rPr>
            </a:br>
            <a:r>
              <a:rPr lang="ru-RU" sz="2200" b="1" dirty="0">
                <a:solidFill>
                  <a:schemeClr val="bg1"/>
                </a:solidFill>
              </a:rPr>
              <a:t>Когда мы, нашей кровью вымыв, </a:t>
            </a:r>
            <a:r>
              <a:rPr lang="ru-RU" sz="2200" b="1" dirty="0" smtClean="0">
                <a:solidFill>
                  <a:schemeClr val="bg1"/>
                </a:solidFill>
              </a:rPr>
              <a:t/>
            </a:r>
            <a:br>
              <a:rPr lang="ru-RU" sz="2200" b="1" dirty="0" smtClean="0">
                <a:solidFill>
                  <a:schemeClr val="bg1"/>
                </a:solidFill>
              </a:rPr>
            </a:br>
            <a:r>
              <a:rPr lang="ru-RU" sz="2200" b="1" dirty="0">
                <a:solidFill>
                  <a:schemeClr val="bg1"/>
                </a:solidFill>
              </a:rPr>
              <a:t>Вернули их родной стране. </a:t>
            </a:r>
            <a:r>
              <a:rPr lang="ru-RU" sz="2200" b="1" dirty="0" smtClean="0">
                <a:solidFill>
                  <a:schemeClr val="bg1"/>
                </a:solidFill>
              </a:rPr>
              <a:t/>
            </a:r>
            <a:br>
              <a:rPr lang="ru-RU" sz="2200" b="1" dirty="0" smtClean="0">
                <a:solidFill>
                  <a:schemeClr val="bg1"/>
                </a:solidFill>
              </a:rPr>
            </a:br>
            <a:r>
              <a:rPr lang="ru-RU" sz="2200" dirty="0" smtClean="0"/>
              <a:t/>
            </a:r>
            <a:br>
              <a:rPr lang="ru-RU" sz="2200" dirty="0" smtClean="0"/>
            </a:br>
            <a:r>
              <a:rPr lang="ru-RU" sz="2200" dirty="0"/>
              <a:t/>
            </a:r>
            <a:br>
              <a:rPr lang="ru-RU" sz="2200" dirty="0"/>
            </a:br>
            <a:r>
              <a:rPr lang="ru-RU" sz="2200" dirty="0" smtClean="0"/>
              <a:t/>
            </a:r>
            <a:br>
              <a:rPr lang="ru-RU" sz="2200" dirty="0" smtClean="0"/>
            </a:br>
            <a:r>
              <a:rPr lang="ru-RU" sz="2200" dirty="0" smtClean="0"/>
              <a:t/>
            </a:r>
            <a:br>
              <a:rPr lang="ru-RU" sz="2200" dirty="0" smtClean="0"/>
            </a:br>
            <a:r>
              <a:rPr lang="ru-RU" sz="2200" dirty="0"/>
              <a:t>Израненный, но величавый, </a:t>
            </a:r>
            <a:r>
              <a:rPr lang="ru-RU" sz="2200" dirty="0" smtClean="0"/>
              <a:t/>
            </a:r>
            <a:br>
              <a:rPr lang="ru-RU" sz="2200" dirty="0" smtClean="0"/>
            </a:br>
            <a:r>
              <a:rPr lang="ru-RU" sz="2200" dirty="0"/>
              <a:t>Войдешь ты в летопись веков — </a:t>
            </a:r>
            <a:r>
              <a:rPr lang="ru-RU" sz="2200" dirty="0" smtClean="0"/>
              <a:t/>
            </a:r>
            <a:br>
              <a:rPr lang="ru-RU" sz="2200" dirty="0" smtClean="0"/>
            </a:br>
            <a:r>
              <a:rPr lang="ru-RU" sz="2200" dirty="0"/>
              <a:t>Бессмертный город нашей славы, </a:t>
            </a:r>
            <a:r>
              <a:rPr lang="ru-RU" sz="2200" dirty="0" smtClean="0"/>
              <a:t/>
            </a:r>
            <a:br>
              <a:rPr lang="ru-RU" sz="2200" dirty="0" smtClean="0"/>
            </a:br>
            <a:r>
              <a:rPr lang="ru-RU" sz="2200" b="1" dirty="0"/>
              <a:t>Святыня русских моряков. </a:t>
            </a:r>
            <a:r>
              <a:rPr lang="ru-RU" sz="2200" dirty="0" smtClean="0"/>
              <a:t/>
            </a:r>
            <a:br>
              <a:rPr lang="ru-RU" sz="2200" dirty="0" smtClean="0"/>
            </a:br>
            <a:r>
              <a:rPr lang="ru-RU" dirty="0" smtClean="0"/>
              <a:t/>
            </a:r>
            <a:br>
              <a:rPr lang="ru-RU" dirty="0" smtClean="0"/>
            </a:br>
            <a:endParaRPr lang="ru-RU" dirty="0"/>
          </a:p>
        </p:txBody>
      </p:sp>
    </p:spTree>
    <p:extLst>
      <p:ext uri="{BB962C8B-B14F-4D97-AF65-F5344CB8AC3E}">
        <p14:creationId xmlns:p14="http://schemas.microsoft.com/office/powerpoint/2010/main" val="2509273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3250704" cy="1143000"/>
          </a:xfrm>
        </p:spPr>
        <p:txBody>
          <a:bodyPr/>
          <a:lstStyle/>
          <a:p>
            <a:r>
              <a:rPr lang="ru-RU" dirty="0" smtClean="0"/>
              <a:t>Г. Керчь</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66220" y="3501008"/>
            <a:ext cx="4172372" cy="3118848"/>
          </a:xfrm>
        </p:spPr>
      </p:pic>
      <p:pic>
        <p:nvPicPr>
          <p:cNvPr id="6"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099964"/>
            <a:ext cx="4172372" cy="3040616"/>
          </a:xfrm>
          <a:prstGeom prst="rect">
            <a:avLst/>
          </a:prstGeom>
        </p:spPr>
      </p:pic>
      <p:pic>
        <p:nvPicPr>
          <p:cNvPr id="7" name="Объект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47018"/>
            <a:ext cx="4172372" cy="2779843"/>
          </a:xfrm>
          <a:prstGeom prst="rect">
            <a:avLst/>
          </a:prstGeom>
        </p:spPr>
      </p:pic>
    </p:spTree>
    <p:extLst>
      <p:ext uri="{BB962C8B-B14F-4D97-AF65-F5344CB8AC3E}">
        <p14:creationId xmlns:p14="http://schemas.microsoft.com/office/powerpoint/2010/main" val="3899111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5949280"/>
            <a:ext cx="3096344" cy="908720"/>
          </a:xfrm>
        </p:spPr>
        <p:txBody>
          <a:bodyPr>
            <a:normAutofit fontScale="90000"/>
          </a:bodyPr>
          <a:lstStyle/>
          <a:p>
            <a:r>
              <a:rPr lang="ru-RU" b="1" dirty="0">
                <a:solidFill>
                  <a:schemeClr val="bg1"/>
                </a:solidFill>
              </a:rPr>
              <a:t>Пантикапей</a:t>
            </a:r>
            <a:br>
              <a:rPr lang="ru-RU" b="1" dirty="0">
                <a:solidFill>
                  <a:schemeClr val="bg1"/>
                </a:solidFill>
              </a:rPr>
            </a:br>
            <a:endParaRPr lang="ru-RU" dirty="0">
              <a:solidFill>
                <a:schemeClr val="bg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88640"/>
            <a:ext cx="7419668" cy="5564751"/>
          </a:xfrm>
        </p:spPr>
      </p:pic>
    </p:spTree>
    <p:extLst>
      <p:ext uri="{BB962C8B-B14F-4D97-AF65-F5344CB8AC3E}">
        <p14:creationId xmlns:p14="http://schemas.microsoft.com/office/powerpoint/2010/main" val="3990709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36912"/>
            <a:ext cx="3034680" cy="1143000"/>
          </a:xfrm>
        </p:spPr>
        <p:txBody>
          <a:bodyPr>
            <a:noAutofit/>
          </a:bodyPr>
          <a:lstStyle/>
          <a:p>
            <a:r>
              <a:rPr lang="ru-RU" sz="5400" dirty="0" smtClean="0">
                <a:solidFill>
                  <a:schemeClr val="bg1"/>
                </a:solidFill>
              </a:rPr>
              <a:t>Царский курган</a:t>
            </a:r>
            <a:endParaRPr lang="ru-RU" sz="5400" dirty="0">
              <a:solidFill>
                <a:schemeClr val="bg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195450"/>
            <a:ext cx="4564282" cy="6463370"/>
          </a:xfrm>
        </p:spPr>
      </p:pic>
    </p:spTree>
    <p:extLst>
      <p:ext uri="{BB962C8B-B14F-4D97-AF65-F5344CB8AC3E}">
        <p14:creationId xmlns:p14="http://schemas.microsoft.com/office/powerpoint/2010/main" val="1897926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a:t>Крепость </a:t>
            </a:r>
            <a:r>
              <a:rPr lang="ru-RU" dirty="0" err="1"/>
              <a:t>Ени</a:t>
            </a:r>
            <a:r>
              <a:rPr lang="ru-RU" dirty="0"/>
              <a:t>-Кале. </a:t>
            </a:r>
            <a:r>
              <a:rPr lang="en-US" dirty="0"/>
              <a:t>XVII </a:t>
            </a:r>
            <a:r>
              <a:rPr lang="ru-RU" dirty="0"/>
              <a:t>в.</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80728"/>
            <a:ext cx="7488832" cy="5616624"/>
          </a:xfrm>
        </p:spPr>
      </p:pic>
    </p:spTree>
    <p:extLst>
      <p:ext uri="{BB962C8B-B14F-4D97-AF65-F5344CB8AC3E}">
        <p14:creationId xmlns:p14="http://schemas.microsoft.com/office/powerpoint/2010/main" val="375432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438368" cy="1143000"/>
          </a:xfrm>
        </p:spPr>
        <p:txBody>
          <a:bodyPr/>
          <a:lstStyle/>
          <a:p>
            <a:r>
              <a:rPr lang="ru-RU" dirty="0" smtClean="0"/>
              <a:t>Крепость Керчь</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77319" y="4342809"/>
            <a:ext cx="3116164" cy="2337123"/>
          </a:xfrm>
        </p:spPr>
      </p:pic>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51" y="4581128"/>
            <a:ext cx="3116164" cy="2076145"/>
          </a:xfrm>
          <a:prstGeom prst="rect">
            <a:avLst/>
          </a:prstGeom>
        </p:spPr>
      </p:pic>
      <p:pic>
        <p:nvPicPr>
          <p:cNvPr id="6" name="Объект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627" y="1340768"/>
            <a:ext cx="2768193" cy="2076145"/>
          </a:xfrm>
          <a:prstGeom prst="rect">
            <a:avLst/>
          </a:prstGeom>
        </p:spPr>
      </p:pic>
      <p:pic>
        <p:nvPicPr>
          <p:cNvPr id="7" name="Объект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568" y="980728"/>
            <a:ext cx="2768193" cy="2076144"/>
          </a:xfrm>
          <a:prstGeom prst="rect">
            <a:avLst/>
          </a:prstGeom>
        </p:spPr>
      </p:pic>
      <p:pic>
        <p:nvPicPr>
          <p:cNvPr id="8" name="Объект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7376" y="2504984"/>
            <a:ext cx="2768192" cy="2076144"/>
          </a:xfrm>
          <a:prstGeom prst="rect">
            <a:avLst/>
          </a:prstGeom>
        </p:spPr>
      </p:pic>
    </p:spTree>
    <p:extLst>
      <p:ext uri="{BB962C8B-B14F-4D97-AF65-F5344CB8AC3E}">
        <p14:creationId xmlns:p14="http://schemas.microsoft.com/office/powerpoint/2010/main" val="2193013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274638"/>
            <a:ext cx="3538736" cy="5458618"/>
          </a:xfrm>
        </p:spPr>
        <p:txBody>
          <a:bodyPr>
            <a:normAutofit/>
          </a:bodyPr>
          <a:lstStyle/>
          <a:p>
            <a:r>
              <a:rPr lang="ru-RU" dirty="0" smtClean="0">
                <a:solidFill>
                  <a:schemeClr val="bg1"/>
                </a:solidFill>
              </a:rPr>
              <a:t>Обелиск славы на горе</a:t>
            </a:r>
            <a:br>
              <a:rPr lang="ru-RU" dirty="0" smtClean="0">
                <a:solidFill>
                  <a:schemeClr val="bg1"/>
                </a:solidFill>
              </a:rPr>
            </a:br>
            <a:r>
              <a:rPr lang="ru-RU" dirty="0" smtClean="0">
                <a:solidFill>
                  <a:schemeClr val="bg1"/>
                </a:solidFill>
              </a:rPr>
              <a:t>Митридат</a:t>
            </a:r>
            <a:endParaRPr lang="ru-RU" dirty="0">
              <a:solidFill>
                <a:schemeClr val="bg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04664"/>
            <a:ext cx="4634030" cy="6182147"/>
          </a:xfrm>
        </p:spPr>
      </p:pic>
    </p:spTree>
    <p:extLst>
      <p:ext uri="{BB962C8B-B14F-4D97-AF65-F5344CB8AC3E}">
        <p14:creationId xmlns:p14="http://schemas.microsoft.com/office/powerpoint/2010/main" val="768680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Храм усекновения главы Иоанна Предтечи.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628800"/>
            <a:ext cx="6120680" cy="4976163"/>
          </a:xfrm>
        </p:spPr>
      </p:pic>
    </p:spTree>
    <p:extLst>
      <p:ext uri="{BB962C8B-B14F-4D97-AF65-F5344CB8AC3E}">
        <p14:creationId xmlns:p14="http://schemas.microsoft.com/office/powerpoint/2010/main" val="1048434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06090"/>
          </a:xfrm>
        </p:spPr>
        <p:txBody>
          <a:bodyPr>
            <a:normAutofit fontScale="90000"/>
          </a:bodyPr>
          <a:lstStyle/>
          <a:p>
            <a:r>
              <a:rPr lang="ru-RU" dirty="0" smtClean="0"/>
              <a:t>Айвазовский «Вид Керчи»</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067651"/>
            <a:ext cx="7560839" cy="5538315"/>
          </a:xfrm>
        </p:spPr>
      </p:pic>
    </p:spTree>
    <p:extLst>
      <p:ext uri="{BB962C8B-B14F-4D97-AF65-F5344CB8AC3E}">
        <p14:creationId xmlns:p14="http://schemas.microsoft.com/office/powerpoint/2010/main" val="62122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583362"/>
          </a:xfrm>
        </p:spPr>
        <p:txBody>
          <a:bodyPr>
            <a:normAutofit/>
          </a:bodyPr>
          <a:lstStyle/>
          <a:p>
            <a:pPr algn="l"/>
            <a:r>
              <a:rPr lang="ru-RU" sz="2400" i="1" dirty="0"/>
              <a:t>С полуострова </a:t>
            </a:r>
            <a:r>
              <a:rPr lang="ru-RU" sz="2400" i="1" dirty="0" err="1"/>
              <a:t>Таманя</a:t>
            </a:r>
            <a:r>
              <a:rPr lang="ru-RU" sz="2400" i="1" dirty="0"/>
              <a:t>, древнего </a:t>
            </a:r>
            <a:r>
              <a:rPr lang="ru-RU" sz="2400" i="1" dirty="0" err="1"/>
              <a:t>Тмутараканского</a:t>
            </a:r>
            <a:r>
              <a:rPr lang="ru-RU" sz="2400" i="1" dirty="0"/>
              <a:t> княжества, открылись мне берега Крыма. Морем приехали </a:t>
            </a:r>
            <a:r>
              <a:rPr lang="ru-RU" sz="2400" i="1" dirty="0">
                <a:solidFill>
                  <a:schemeClr val="bg1"/>
                </a:solidFill>
              </a:rPr>
              <a:t>мы в Керчь. Здесь увижу я развалины </a:t>
            </a:r>
            <a:r>
              <a:rPr lang="ru-RU" sz="2400" i="1" dirty="0" err="1">
                <a:solidFill>
                  <a:schemeClr val="bg1"/>
                </a:solidFill>
              </a:rPr>
              <a:t>Митридатова</a:t>
            </a:r>
            <a:r>
              <a:rPr lang="ru-RU" sz="2400" i="1" dirty="0">
                <a:solidFill>
                  <a:schemeClr val="bg1"/>
                </a:solidFill>
              </a:rPr>
              <a:t> гроба, здесь увижу я следы </a:t>
            </a:r>
            <a:r>
              <a:rPr lang="ru-RU" sz="2400" i="1" dirty="0" err="1">
                <a:solidFill>
                  <a:schemeClr val="bg1"/>
                </a:solidFill>
              </a:rPr>
              <a:t>Пантикапеи</a:t>
            </a:r>
            <a:r>
              <a:rPr lang="ru-RU" sz="2400" i="1" dirty="0">
                <a:solidFill>
                  <a:schemeClr val="bg1"/>
                </a:solidFill>
              </a:rPr>
              <a:t>, думал я — на ближней горе посереди кладбища увидел я груду камней, утёсов, грубо высеченных — заметил несколько ступеней, дело рук человеческих. Гроб ли это, древнее ли основание башни — не знаю. За несколько вёрст остановились мы на Золотом холме. Ряды камней, ров, почти сравнившийся с землёю, — вот всё, что осталось от города </a:t>
            </a:r>
            <a:r>
              <a:rPr lang="ru-RU" sz="2400" i="1" dirty="0" err="1">
                <a:solidFill>
                  <a:schemeClr val="bg1"/>
                </a:solidFill>
              </a:rPr>
              <a:t>Пантикапеи</a:t>
            </a:r>
            <a:r>
              <a:rPr lang="ru-RU" sz="2400" i="1" dirty="0">
                <a:solidFill>
                  <a:schemeClr val="bg1"/>
                </a:solidFill>
              </a:rPr>
              <a:t>. Нет </a:t>
            </a:r>
            <a:r>
              <a:rPr lang="ru-RU" sz="2400" i="1" dirty="0"/>
              <a:t>сомнения, что много драгоценного скрывается под землёю, насыпанной веками</a:t>
            </a:r>
            <a:r>
              <a:rPr lang="ru-RU" sz="2400" i="1" dirty="0" smtClean="0"/>
              <a:t>.</a:t>
            </a:r>
            <a:br>
              <a:rPr lang="ru-RU" sz="2400" i="1" dirty="0" smtClean="0"/>
            </a:br>
            <a:r>
              <a:rPr lang="ru-RU" sz="2400" i="1" dirty="0" smtClean="0"/>
              <a:t/>
            </a:r>
            <a:br>
              <a:rPr lang="ru-RU" sz="2400" i="1" dirty="0" smtClean="0"/>
            </a:br>
            <a:r>
              <a:rPr lang="ru-RU" sz="2400" i="1" dirty="0" err="1" smtClean="0"/>
              <a:t>А.С.Пушкин</a:t>
            </a:r>
            <a:r>
              <a:rPr lang="ru-RU" sz="2400" i="1" dirty="0" smtClean="0"/>
              <a:t> писал брату в Кишинев</a:t>
            </a:r>
            <a:endParaRPr lang="ru-RU" sz="2400" dirty="0"/>
          </a:p>
        </p:txBody>
      </p:sp>
    </p:spTree>
    <p:extLst>
      <p:ext uri="{BB962C8B-B14F-4D97-AF65-F5344CB8AC3E}">
        <p14:creationId xmlns:p14="http://schemas.microsoft.com/office/powerpoint/2010/main" val="2051898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4" y="404664"/>
            <a:ext cx="9125904" cy="6093296"/>
          </a:xfrm>
        </p:spPr>
      </p:pic>
    </p:spTree>
    <p:extLst>
      <p:ext uri="{BB962C8B-B14F-4D97-AF65-F5344CB8AC3E}">
        <p14:creationId xmlns:p14="http://schemas.microsoft.com/office/powerpoint/2010/main" val="2155595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2188" y="260648"/>
            <a:ext cx="4248472" cy="1143000"/>
          </a:xfrm>
        </p:spPr>
        <p:txBody>
          <a:bodyPr/>
          <a:lstStyle/>
          <a:p>
            <a:r>
              <a:rPr lang="ru-RU" b="1" dirty="0" smtClean="0"/>
              <a:t>г. Симферополь</a:t>
            </a:r>
            <a:endParaRPr lang="ru-RU" b="1"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3584848"/>
            <a:ext cx="4064000" cy="3048000"/>
          </a:xfrm>
        </p:spPr>
      </p:pic>
      <p:pic>
        <p:nvPicPr>
          <p:cNvPr id="6"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24" y="2348880"/>
            <a:ext cx="4064000" cy="3048000"/>
          </a:xfrm>
          <a:prstGeom prst="rect">
            <a:avLst/>
          </a:prstGeom>
        </p:spPr>
      </p:pic>
      <p:pic>
        <p:nvPicPr>
          <p:cNvPr id="7" name="Объект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260648"/>
            <a:ext cx="4064000" cy="3048000"/>
          </a:xfrm>
          <a:prstGeom prst="rect">
            <a:avLst/>
          </a:prstGeom>
        </p:spPr>
      </p:pic>
    </p:spTree>
    <p:extLst>
      <p:ext uri="{BB962C8B-B14F-4D97-AF65-F5344CB8AC3E}">
        <p14:creationId xmlns:p14="http://schemas.microsoft.com/office/powerpoint/2010/main" val="144504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8" name="Текст 7"/>
          <p:cNvSpPr>
            <a:spLocks noGrp="1"/>
          </p:cNvSpPr>
          <p:nvPr>
            <p:ph type="body" idx="1"/>
          </p:nvPr>
        </p:nvSpPr>
        <p:spPr>
          <a:xfrm flipH="1">
            <a:off x="4572000" y="404664"/>
            <a:ext cx="4032448" cy="1512168"/>
          </a:xfrm>
        </p:spPr>
        <p:txBody>
          <a:bodyPr>
            <a:normAutofit/>
          </a:bodyPr>
          <a:lstStyle/>
          <a:p>
            <a:r>
              <a:rPr lang="ru-RU" sz="3600" dirty="0" smtClean="0"/>
              <a:t>Памятник </a:t>
            </a:r>
            <a:r>
              <a:rPr lang="ru-RU" sz="3600" dirty="0" err="1" smtClean="0"/>
              <a:t>П.И.Чайковскому</a:t>
            </a:r>
            <a:endParaRPr lang="ru-RU" sz="3600" dirty="0"/>
          </a:p>
        </p:txBody>
      </p:sp>
      <p:pic>
        <p:nvPicPr>
          <p:cNvPr id="12" name="Объект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7504" y="188640"/>
            <a:ext cx="4040188" cy="3030141"/>
          </a:xfrm>
        </p:spPr>
      </p:pic>
      <p:sp>
        <p:nvSpPr>
          <p:cNvPr id="10" name="Текст 9"/>
          <p:cNvSpPr>
            <a:spLocks noGrp="1"/>
          </p:cNvSpPr>
          <p:nvPr>
            <p:ph type="body" sz="quarter" idx="3"/>
          </p:nvPr>
        </p:nvSpPr>
        <p:spPr>
          <a:xfrm>
            <a:off x="323528" y="4509120"/>
            <a:ext cx="4041775" cy="1359842"/>
          </a:xfrm>
        </p:spPr>
        <p:txBody>
          <a:bodyPr>
            <a:normAutofit/>
          </a:bodyPr>
          <a:lstStyle/>
          <a:p>
            <a:pPr algn="r"/>
            <a:r>
              <a:rPr lang="ru-RU" sz="4000" dirty="0" smtClean="0"/>
              <a:t>Памятник </a:t>
            </a:r>
            <a:r>
              <a:rPr lang="ru-RU" sz="4000" dirty="0" err="1" smtClean="0"/>
              <a:t>А.С.Пушкину</a:t>
            </a:r>
            <a:endParaRPr lang="ru-RU" sz="4000" dirty="0"/>
          </a:p>
        </p:txBody>
      </p:sp>
      <p:pic>
        <p:nvPicPr>
          <p:cNvPr id="13" name="Объект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32040" y="3573016"/>
            <a:ext cx="4041775" cy="3031331"/>
          </a:xfrm>
        </p:spPr>
      </p:pic>
    </p:spTree>
    <p:extLst>
      <p:ext uri="{BB962C8B-B14F-4D97-AF65-F5344CB8AC3E}">
        <p14:creationId xmlns:p14="http://schemas.microsoft.com/office/powerpoint/2010/main" val="2115026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67544" y="260648"/>
            <a:ext cx="8229600" cy="1143000"/>
          </a:xfrm>
        </p:spPr>
        <p:txBody>
          <a:bodyPr>
            <a:normAutofit/>
          </a:bodyPr>
          <a:lstStyle/>
          <a:p>
            <a:r>
              <a:rPr lang="ru-RU" sz="3200" dirty="0"/>
              <a:t>Памятник-танк в память об освобождении Симферополя 13 апреля 1944 года</a:t>
            </a:r>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484784"/>
            <a:ext cx="6754697" cy="5066023"/>
          </a:xfrm>
        </p:spPr>
      </p:pic>
    </p:spTree>
    <p:extLst>
      <p:ext uri="{BB962C8B-B14F-4D97-AF65-F5344CB8AC3E}">
        <p14:creationId xmlns:p14="http://schemas.microsoft.com/office/powerpoint/2010/main" val="248208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852936"/>
            <a:ext cx="2232248" cy="1143000"/>
          </a:xfrm>
        </p:spPr>
        <p:txBody>
          <a:bodyPr/>
          <a:lstStyle/>
          <a:p>
            <a:r>
              <a:rPr lang="ru-RU" b="1" dirty="0" smtClean="0">
                <a:solidFill>
                  <a:schemeClr val="bg1"/>
                </a:solidFill>
              </a:rPr>
              <a:t>ЯЛТА</a:t>
            </a:r>
            <a:endParaRPr lang="ru-RU" b="1" dirty="0">
              <a:solidFill>
                <a:schemeClr val="bg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60648"/>
            <a:ext cx="8229600" cy="1357884"/>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2304594"/>
            <a:ext cx="6058245" cy="4210482"/>
          </a:xfrm>
          <a:prstGeom prst="rect">
            <a:avLst/>
          </a:prstGeom>
        </p:spPr>
      </p:pic>
    </p:spTree>
    <p:extLst>
      <p:ext uri="{BB962C8B-B14F-4D97-AF65-F5344CB8AC3E}">
        <p14:creationId xmlns:p14="http://schemas.microsoft.com/office/powerpoint/2010/main" val="619098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3933056"/>
            <a:ext cx="4025615" cy="2697163"/>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628237"/>
            <a:ext cx="4025615" cy="2682065"/>
          </a:xfrm>
          <a:prstGeom prst="rect">
            <a:avLst/>
          </a:prstGeom>
        </p:spPr>
      </p:pic>
      <p:pic>
        <p:nvPicPr>
          <p:cNvPr id="6"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00" y="2204864"/>
            <a:ext cx="3576086" cy="2682065"/>
          </a:xfrm>
          <a:prstGeom prst="rect">
            <a:avLst/>
          </a:prstGeom>
        </p:spPr>
      </p:pic>
    </p:spTree>
    <p:extLst>
      <p:ext uri="{BB962C8B-B14F-4D97-AF65-F5344CB8AC3E}">
        <p14:creationId xmlns:p14="http://schemas.microsoft.com/office/powerpoint/2010/main" val="3661106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Воронцовский</a:t>
            </a:r>
            <a:r>
              <a:rPr lang="ru-RU" dirty="0" smtClean="0"/>
              <a:t> дворец</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216887"/>
            <a:ext cx="7128792" cy="5346594"/>
          </a:xfrm>
        </p:spPr>
      </p:pic>
    </p:spTree>
    <p:extLst>
      <p:ext uri="{BB962C8B-B14F-4D97-AF65-F5344CB8AC3E}">
        <p14:creationId xmlns:p14="http://schemas.microsoft.com/office/powerpoint/2010/main" val="2512605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Массандровский дворец</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48422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8" y="3212976"/>
            <a:ext cx="2952328" cy="1719064"/>
          </a:xfrm>
        </p:spPr>
        <p:txBody>
          <a:bodyPr>
            <a:normAutofit/>
          </a:bodyPr>
          <a:lstStyle/>
          <a:p>
            <a:r>
              <a:rPr lang="ru-RU" dirty="0" smtClean="0">
                <a:solidFill>
                  <a:schemeClr val="bg1"/>
                </a:solidFill>
              </a:rPr>
              <a:t>Ласточкино </a:t>
            </a:r>
            <a:br>
              <a:rPr lang="ru-RU" dirty="0" smtClean="0">
                <a:solidFill>
                  <a:schemeClr val="bg1"/>
                </a:solidFill>
              </a:rPr>
            </a:br>
            <a:r>
              <a:rPr lang="ru-RU" dirty="0" smtClean="0">
                <a:solidFill>
                  <a:schemeClr val="bg1"/>
                </a:solidFill>
              </a:rPr>
              <a:t>гнездо</a:t>
            </a:r>
            <a:endParaRPr lang="ru-RU" dirty="0">
              <a:solidFill>
                <a:schemeClr val="bg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60648"/>
            <a:ext cx="4025656" cy="2697190"/>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2" y="2132856"/>
            <a:ext cx="5952661" cy="4464496"/>
          </a:xfrm>
          <a:prstGeom prst="rect">
            <a:avLst/>
          </a:prstGeom>
        </p:spPr>
      </p:pic>
    </p:spTree>
    <p:extLst>
      <p:ext uri="{BB962C8B-B14F-4D97-AF65-F5344CB8AC3E}">
        <p14:creationId xmlns:p14="http://schemas.microsoft.com/office/powerpoint/2010/main" val="2620776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Дворец </a:t>
            </a:r>
            <a:r>
              <a:rPr lang="ru-RU" b="1" dirty="0" err="1"/>
              <a:t>Г</a:t>
            </a:r>
            <a:r>
              <a:rPr lang="ru-RU" b="1" dirty="0" err="1" smtClean="0"/>
              <a:t>алицина</a:t>
            </a:r>
            <a:endParaRPr lang="ru-RU"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089783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948513"/>
            <a:ext cx="2736304" cy="1143000"/>
          </a:xfrm>
        </p:spPr>
        <p:txBody>
          <a:bodyPr/>
          <a:lstStyle/>
          <a:p>
            <a:r>
              <a:rPr lang="ru-RU" b="1" dirty="0" smtClean="0">
                <a:solidFill>
                  <a:schemeClr val="bg1"/>
                </a:solidFill>
              </a:rPr>
              <a:t>Феодосия</a:t>
            </a:r>
            <a:endParaRPr lang="ru-RU" b="1" dirty="0">
              <a:solidFill>
                <a:schemeClr val="bg1"/>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16632"/>
            <a:ext cx="8507615" cy="1458752"/>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276872"/>
            <a:ext cx="5512056" cy="3672408"/>
          </a:xfrm>
          <a:prstGeom prst="rect">
            <a:avLst/>
          </a:prstGeom>
        </p:spPr>
      </p:pic>
    </p:spTree>
    <p:extLst>
      <p:ext uri="{BB962C8B-B14F-4D97-AF65-F5344CB8AC3E}">
        <p14:creationId xmlns:p14="http://schemas.microsoft.com/office/powerpoint/2010/main" val="2720538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692696"/>
            <a:ext cx="8732122" cy="5217443"/>
          </a:xfrm>
        </p:spPr>
      </p:pic>
    </p:spTree>
    <p:extLst>
      <p:ext uri="{BB962C8B-B14F-4D97-AF65-F5344CB8AC3E}">
        <p14:creationId xmlns:p14="http://schemas.microsoft.com/office/powerpoint/2010/main" val="611670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924944"/>
            <a:ext cx="3384376" cy="1512168"/>
          </a:xfrm>
        </p:spPr>
        <p:txBody>
          <a:bodyPr>
            <a:normAutofit/>
          </a:bodyPr>
          <a:lstStyle/>
          <a:p>
            <a:r>
              <a:rPr lang="ru-RU" b="1" dirty="0" smtClean="0">
                <a:solidFill>
                  <a:schemeClr val="bg1"/>
                </a:solidFill>
              </a:rPr>
              <a:t>Генуэзская</a:t>
            </a:r>
            <a:br>
              <a:rPr lang="ru-RU" b="1" dirty="0" smtClean="0">
                <a:solidFill>
                  <a:schemeClr val="bg1"/>
                </a:solidFill>
              </a:rPr>
            </a:br>
            <a:r>
              <a:rPr lang="ru-RU" b="1" dirty="0" smtClean="0">
                <a:solidFill>
                  <a:schemeClr val="bg1"/>
                </a:solidFill>
              </a:rPr>
              <a:t> </a:t>
            </a:r>
            <a:r>
              <a:rPr lang="ru-RU" b="1" dirty="0">
                <a:solidFill>
                  <a:schemeClr val="bg1"/>
                </a:solidFill>
              </a:rPr>
              <a:t>крепость</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8740" y="2420888"/>
            <a:ext cx="5242529" cy="3931897"/>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88640"/>
            <a:ext cx="8352928" cy="2016224"/>
          </a:xfrm>
          <a:prstGeom prst="rect">
            <a:avLst/>
          </a:prstGeom>
        </p:spPr>
      </p:pic>
    </p:spTree>
    <p:extLst>
      <p:ext uri="{BB962C8B-B14F-4D97-AF65-F5344CB8AC3E}">
        <p14:creationId xmlns:p14="http://schemas.microsoft.com/office/powerpoint/2010/main" val="1257188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274638"/>
            <a:ext cx="4042792" cy="1143000"/>
          </a:xfrm>
        </p:spPr>
        <p:txBody>
          <a:bodyPr/>
          <a:lstStyle/>
          <a:p>
            <a:r>
              <a:rPr lang="ru-RU" b="1" dirty="0" smtClean="0"/>
              <a:t>Евпатория</a:t>
            </a:r>
            <a:endParaRPr lang="ru-RU"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222" y="116632"/>
            <a:ext cx="4224469" cy="3168352"/>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573016"/>
            <a:ext cx="4224469" cy="3168351"/>
          </a:xfrm>
          <a:prstGeom prst="rect">
            <a:avLst/>
          </a:prstGeom>
        </p:spPr>
      </p:pic>
      <p:pic>
        <p:nvPicPr>
          <p:cNvPr id="6"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2348880"/>
            <a:ext cx="4224469" cy="3168351"/>
          </a:xfrm>
          <a:prstGeom prst="rect">
            <a:avLst/>
          </a:prstGeom>
        </p:spPr>
      </p:pic>
    </p:spTree>
    <p:extLst>
      <p:ext uri="{BB962C8B-B14F-4D97-AF65-F5344CB8AC3E}">
        <p14:creationId xmlns:p14="http://schemas.microsoft.com/office/powerpoint/2010/main" val="1275050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5739648"/>
            <a:ext cx="5184576" cy="929712"/>
          </a:xfrm>
        </p:spPr>
        <p:txBody>
          <a:bodyPr/>
          <a:lstStyle/>
          <a:p>
            <a:r>
              <a:rPr lang="ru-RU" b="1" dirty="0" smtClean="0">
                <a:solidFill>
                  <a:schemeClr val="bg1"/>
                </a:solidFill>
              </a:rPr>
              <a:t>г. Севастополь</a:t>
            </a:r>
            <a:endParaRPr lang="ru-RU" b="1" dirty="0">
              <a:solidFill>
                <a:schemeClr val="bg1"/>
              </a:solidFill>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332656"/>
            <a:ext cx="7344816" cy="5508612"/>
          </a:xfrm>
        </p:spPr>
      </p:pic>
    </p:spTree>
    <p:extLst>
      <p:ext uri="{BB962C8B-B14F-4D97-AF65-F5344CB8AC3E}">
        <p14:creationId xmlns:p14="http://schemas.microsoft.com/office/powerpoint/2010/main" val="3130434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476672"/>
            <a:ext cx="3466728" cy="5098578"/>
          </a:xfrm>
        </p:spPr>
        <p:txBody>
          <a:bodyPr/>
          <a:lstStyle/>
          <a:p>
            <a:r>
              <a:rPr lang="ru-RU" dirty="0" smtClean="0">
                <a:solidFill>
                  <a:schemeClr val="bg1"/>
                </a:solidFill>
              </a:rPr>
              <a:t>Памятник</a:t>
            </a:r>
            <a:br>
              <a:rPr lang="ru-RU" dirty="0" smtClean="0">
                <a:solidFill>
                  <a:schemeClr val="bg1"/>
                </a:solidFill>
              </a:rPr>
            </a:br>
            <a:r>
              <a:rPr lang="ru-RU" dirty="0" smtClean="0">
                <a:solidFill>
                  <a:schemeClr val="bg1"/>
                </a:solidFill>
              </a:rPr>
              <a:t>П.С. Нахимову</a:t>
            </a:r>
            <a:endParaRPr lang="ru-RU" dirty="0">
              <a:solidFill>
                <a:schemeClr val="bg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88640"/>
            <a:ext cx="4785276" cy="6398171"/>
          </a:xfrm>
        </p:spPr>
      </p:pic>
    </p:spTree>
    <p:extLst>
      <p:ext uri="{BB962C8B-B14F-4D97-AF65-F5344CB8AC3E}">
        <p14:creationId xmlns:p14="http://schemas.microsoft.com/office/powerpoint/2010/main" val="2863042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44824"/>
            <a:ext cx="3672408" cy="3010346"/>
          </a:xfrm>
        </p:spPr>
        <p:txBody>
          <a:bodyPr>
            <a:normAutofit/>
          </a:bodyPr>
          <a:lstStyle/>
          <a:p>
            <a:r>
              <a:rPr lang="ru-RU" dirty="0" smtClean="0">
                <a:solidFill>
                  <a:schemeClr val="bg1"/>
                </a:solidFill>
              </a:rPr>
              <a:t>Памятник затопленным кораблям</a:t>
            </a:r>
            <a:endParaRPr lang="ru-RU" dirty="0">
              <a:solidFill>
                <a:schemeClr val="bg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188640"/>
            <a:ext cx="4167728" cy="6552412"/>
          </a:xfrm>
        </p:spPr>
      </p:pic>
    </p:spTree>
    <p:extLst>
      <p:ext uri="{BB962C8B-B14F-4D97-AF65-F5344CB8AC3E}">
        <p14:creationId xmlns:p14="http://schemas.microsoft.com/office/powerpoint/2010/main" val="1356463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268760"/>
            <a:ext cx="3466728" cy="5184576"/>
          </a:xfrm>
        </p:spPr>
        <p:txBody>
          <a:bodyPr>
            <a:normAutofit/>
          </a:bodyPr>
          <a:lstStyle/>
          <a:p>
            <a:r>
              <a:rPr lang="ru-RU" dirty="0" smtClean="0">
                <a:solidFill>
                  <a:schemeClr val="bg1"/>
                </a:solidFill>
              </a:rPr>
              <a:t>Обелиск Славы героям битвы за Севастополь</a:t>
            </a:r>
            <a:endParaRPr lang="ru-RU" dirty="0">
              <a:solidFill>
                <a:schemeClr val="bg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404664"/>
            <a:ext cx="4662264" cy="6216352"/>
          </a:xfrm>
        </p:spPr>
      </p:pic>
    </p:spTree>
    <p:extLst>
      <p:ext uri="{BB962C8B-B14F-4D97-AF65-F5344CB8AC3E}">
        <p14:creationId xmlns:p14="http://schemas.microsoft.com/office/powerpoint/2010/main" val="897122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949280"/>
            <a:ext cx="8229600" cy="778098"/>
          </a:xfrm>
        </p:spPr>
        <p:txBody>
          <a:bodyPr/>
          <a:lstStyle/>
          <a:p>
            <a:r>
              <a:rPr lang="ru-RU" dirty="0" smtClean="0"/>
              <a:t>    </a:t>
            </a:r>
            <a:r>
              <a:rPr lang="ru-RU" dirty="0" smtClean="0">
                <a:solidFill>
                  <a:schemeClr val="bg1"/>
                </a:solidFill>
              </a:rPr>
              <a:t>Руины Херсонеса</a:t>
            </a:r>
            <a:endParaRPr lang="ru-RU" dirty="0">
              <a:solidFill>
                <a:schemeClr val="bg1"/>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88640"/>
            <a:ext cx="7848872" cy="5886654"/>
          </a:xfrm>
        </p:spPr>
      </p:pic>
    </p:spTree>
    <p:extLst>
      <p:ext uri="{BB962C8B-B14F-4D97-AF65-F5344CB8AC3E}">
        <p14:creationId xmlns:p14="http://schemas.microsoft.com/office/powerpoint/2010/main" val="988819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dirty="0" smtClean="0"/>
              <a:t>Айвазовский «Русская эскадра на Севастопольском рейде»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84784"/>
            <a:ext cx="8285758" cy="5240743"/>
          </a:xfrm>
        </p:spPr>
      </p:pic>
    </p:spTree>
    <p:extLst>
      <p:ext uri="{BB962C8B-B14F-4D97-AF65-F5344CB8AC3E}">
        <p14:creationId xmlns:p14="http://schemas.microsoft.com/office/powerpoint/2010/main" val="1718408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185</Words>
  <Application>Microsoft Office PowerPoint</Application>
  <PresentationFormat>Экран (4:3)</PresentationFormat>
  <Paragraphs>29</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Путешествие  по  Крыму</vt:lpstr>
      <vt:lpstr>Презентация PowerPoint</vt:lpstr>
      <vt:lpstr>Презентация PowerPoint</vt:lpstr>
      <vt:lpstr>г. Севастополь</vt:lpstr>
      <vt:lpstr>Памятник П.С. Нахимову</vt:lpstr>
      <vt:lpstr>Памятник затопленным кораблям</vt:lpstr>
      <vt:lpstr>Обелиск Славы героям битвы за Севастополь</vt:lpstr>
      <vt:lpstr>    Руины Херсонеса</vt:lpstr>
      <vt:lpstr>Айвазовский «Русская эскадра на Севастопольском рейде»</vt:lpstr>
      <vt:lpstr>   Восстань из пепла, Севастополь,  Герой, прославленный навек!  Твой каждый уцелевший тополь  Взлелеет русский человек.     Те камни, где ступал Нахимов,  Нам стали дороги вдвойне,  Когда мы, нашей кровью вымыв,  Вернули их родной стране.      Израненный, но величавый,  Войдешь ты в летопись веков —  Бессмертный город нашей славы,  Святыня русских моряков.   </vt:lpstr>
      <vt:lpstr>Г. Керчь</vt:lpstr>
      <vt:lpstr>Пантикапей </vt:lpstr>
      <vt:lpstr>Царский курган</vt:lpstr>
      <vt:lpstr>Крепость Ени-Кале. XVII в.</vt:lpstr>
      <vt:lpstr>Крепость Керчь</vt:lpstr>
      <vt:lpstr>Обелиск славы на горе Митридат</vt:lpstr>
      <vt:lpstr>Храм усекновения главы Иоанна Предтечи.</vt:lpstr>
      <vt:lpstr>Айвазовский «Вид Керчи»</vt:lpstr>
      <vt:lpstr>С полуострова Таманя, древнего Тмутараканского княжества, открылись мне берега Крыма. Морем приехали мы в Керчь. Здесь увижу я развалины Митридатова гроба, здесь увижу я следы Пантикапеи, думал я — на ближней горе посереди кладбища увидел я груду камней, утёсов, грубо высеченных — заметил несколько ступеней, дело рук человеческих. Гроб ли это, древнее ли основание башни — не знаю. За несколько вёрст остановились мы на Золотом холме. Ряды камней, ров, почти сравнившийся с землёю, — вот всё, что осталось от города Пантикапеи. Нет сомнения, что много драгоценного скрывается под землёю, насыпанной веками.  А.С.Пушкин писал брату в Кишинев</vt:lpstr>
      <vt:lpstr>г. Симферополь</vt:lpstr>
      <vt:lpstr>Презентация PowerPoint</vt:lpstr>
      <vt:lpstr>Памятник-танк в память об освобождении Симферополя 13 апреля 1944 года</vt:lpstr>
      <vt:lpstr>ЯЛТА</vt:lpstr>
      <vt:lpstr>Презентация PowerPoint</vt:lpstr>
      <vt:lpstr>Воронцовский дворец</vt:lpstr>
      <vt:lpstr>Массандровский дворец</vt:lpstr>
      <vt:lpstr>Ласточкино  гнездо</vt:lpstr>
      <vt:lpstr>Дворец Галицина</vt:lpstr>
      <vt:lpstr>Феодосия</vt:lpstr>
      <vt:lpstr>Генуэзская  крепость</vt:lpstr>
      <vt:lpstr>Евпатория</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Путешествие  по  Крыму</dc:title>
  <dc:creator>Пользователь</dc:creator>
  <cp:lastModifiedBy>Пользователь</cp:lastModifiedBy>
  <cp:revision>8</cp:revision>
  <dcterms:created xsi:type="dcterms:W3CDTF">2014-04-17T01:04:36Z</dcterms:created>
  <dcterms:modified xsi:type="dcterms:W3CDTF">2014-04-17T02:24:02Z</dcterms:modified>
</cp:coreProperties>
</file>